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4" r:id="rId3"/>
    <p:sldId id="257" r:id="rId4"/>
    <p:sldId id="258" r:id="rId5"/>
    <p:sldId id="259" r:id="rId6"/>
    <p:sldId id="260" r:id="rId7"/>
    <p:sldId id="261" r:id="rId8"/>
    <p:sldId id="262" r:id="rId9"/>
    <p:sldId id="269" r:id="rId10"/>
    <p:sldId id="266" r:id="rId11"/>
    <p:sldId id="270"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B9008F-D7C4-D545-911B-193CA8B4B915}" v="487" dt="2020-11-07T00:49:46.062"/>
    <p1510:client id="{BF405A0B-FC35-466A-8618-DE4B5EF152AD}" v="3763" dt="2020-11-06T17:21:46.7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40"/>
    <p:restoredTop sz="95958"/>
  </p:normalViewPr>
  <p:slideViewPr>
    <p:cSldViewPr snapToGrid="0" snapToObjects="1">
      <p:cViewPr varScale="1">
        <p:scale>
          <a:sx n="116" d="100"/>
          <a:sy n="116" d="100"/>
        </p:scale>
        <p:origin x="864"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11/6/20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11/6/20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11/6/20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11/6/20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11/6/20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hairyachandra/healthCoach_Hackaroo_2020" TargetMode="External"/><Relationship Id="rId2" Type="http://schemas.openxmlformats.org/officeDocument/2006/relationships/hyperlink" Target="https://youtu.be/_JYP4onzUYY"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83F11E-ECB3-4046-A121-A45C6FF631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59C9FC-D133-3E4B-A1E5-EE25FA4B9016}"/>
              </a:ext>
            </a:extLst>
          </p:cNvPr>
          <p:cNvSpPr>
            <a:spLocks noGrp="1"/>
          </p:cNvSpPr>
          <p:nvPr>
            <p:ph type="ctrTitle"/>
          </p:nvPr>
        </p:nvSpPr>
        <p:spPr>
          <a:xfrm>
            <a:off x="2237337" y="1596778"/>
            <a:ext cx="4736339" cy="1119283"/>
          </a:xfrm>
        </p:spPr>
        <p:txBody>
          <a:bodyPr>
            <a:normAutofit/>
          </a:bodyPr>
          <a:lstStyle/>
          <a:p>
            <a:r>
              <a:rPr lang="en-US" sz="4800" b="1" dirty="0">
                <a:latin typeface="Calibri" panose="020F0502020204030204" pitchFamily="34" charset="0"/>
                <a:cs typeface="Calibri" panose="020F0502020204030204" pitchFamily="34" charset="0"/>
              </a:rPr>
              <a:t>HEALTH COACH</a:t>
            </a:r>
          </a:p>
        </p:txBody>
      </p:sp>
      <p:sp>
        <p:nvSpPr>
          <p:cNvPr id="3" name="Subtitle 2">
            <a:extLst>
              <a:ext uri="{FF2B5EF4-FFF2-40B4-BE49-F238E27FC236}">
                <a16:creationId xmlns:a16="http://schemas.microsoft.com/office/drawing/2014/main" id="{447C0BBE-4FD0-7340-9E67-F804636CA285}"/>
              </a:ext>
            </a:extLst>
          </p:cNvPr>
          <p:cNvSpPr>
            <a:spLocks noGrp="1"/>
          </p:cNvSpPr>
          <p:nvPr>
            <p:ph type="subTitle" idx="1"/>
          </p:nvPr>
        </p:nvSpPr>
        <p:spPr>
          <a:xfrm>
            <a:off x="584581" y="3786547"/>
            <a:ext cx="5511418" cy="2600174"/>
          </a:xfrm>
        </p:spPr>
        <p:txBody>
          <a:bodyPr>
            <a:normAutofit/>
          </a:bodyPr>
          <a:lstStyle/>
          <a:p>
            <a:r>
              <a:rPr lang="en-US" sz="2400" b="1" dirty="0">
                <a:latin typeface="Calibri" panose="020F0502020204030204" pitchFamily="34" charset="0"/>
                <a:cs typeface="Calibri" panose="020F0502020204030204" pitchFamily="34" charset="0"/>
              </a:rPr>
              <a:t>Presented By: Roo-MATES</a:t>
            </a:r>
          </a:p>
          <a:p>
            <a:r>
              <a:rPr lang="en-US" sz="2000" dirty="0" err="1">
                <a:latin typeface="Calibri" panose="020F0502020204030204" pitchFamily="34" charset="0"/>
                <a:cs typeface="Calibri" panose="020F0502020204030204" pitchFamily="34" charset="0"/>
              </a:rPr>
              <a:t>Dhairya</a:t>
            </a:r>
            <a:r>
              <a:rPr lang="en-US" sz="2000" dirty="0">
                <a:latin typeface="Calibri" panose="020F0502020204030204" pitchFamily="34" charset="0"/>
                <a:cs typeface="Calibri" panose="020F0502020204030204" pitchFamily="34" charset="0"/>
              </a:rPr>
              <a:t> Chandra</a:t>
            </a:r>
          </a:p>
          <a:p>
            <a:r>
              <a:rPr lang="en-US" sz="2000" dirty="0">
                <a:latin typeface="Calibri" panose="020F0502020204030204" pitchFamily="34" charset="0"/>
                <a:cs typeface="Calibri" panose="020F0502020204030204" pitchFamily="34" charset="0"/>
              </a:rPr>
              <a:t>Tanvi </a:t>
            </a:r>
            <a:r>
              <a:rPr lang="en-US" sz="2000" dirty="0" err="1">
                <a:latin typeface="Calibri" panose="020F0502020204030204" pitchFamily="34" charset="0"/>
                <a:cs typeface="Calibri" panose="020F0502020204030204" pitchFamily="34" charset="0"/>
              </a:rPr>
              <a:t>jain</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Ashish pant</a:t>
            </a:r>
          </a:p>
          <a:p>
            <a:r>
              <a:rPr lang="en-US" sz="2000" dirty="0">
                <a:latin typeface="Calibri" panose="020F0502020204030204" pitchFamily="34" charset="0"/>
                <a:cs typeface="Calibri" panose="020F0502020204030204" pitchFamily="34" charset="0"/>
              </a:rPr>
              <a:t>Zeal </a:t>
            </a:r>
            <a:r>
              <a:rPr lang="en-US" sz="2000" dirty="0" err="1">
                <a:latin typeface="Calibri" panose="020F0502020204030204" pitchFamily="34" charset="0"/>
                <a:cs typeface="Calibri" panose="020F0502020204030204" pitchFamily="34" charset="0"/>
              </a:rPr>
              <a:t>patel</a:t>
            </a:r>
            <a:endParaRPr lang="en-US" sz="2000" dirty="0">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5CF77191-9839-40D9-B04E-85DF01BB0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052796"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F007B11-F4C3-4A9E-AAA8-D52C8C1AD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306" y="457200"/>
            <a:ext cx="3052798"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71D0F6C-C993-4E97-A103-9448E35FE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453643"/>
            <a:ext cx="5009388"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B28B346-1639-4F05-9EBC-808A9DC66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Logo, icon&#10;&#10;Description automatically generated">
            <a:extLst>
              <a:ext uri="{FF2B5EF4-FFF2-40B4-BE49-F238E27FC236}">
                <a16:creationId xmlns:a16="http://schemas.microsoft.com/office/drawing/2014/main" id="{B889197C-215E-584D-BAB4-28DC67AB2E1C}"/>
              </a:ext>
            </a:extLst>
          </p:cNvPr>
          <p:cNvPicPr>
            <a:picLocks noChangeAspect="1"/>
          </p:cNvPicPr>
          <p:nvPr/>
        </p:nvPicPr>
        <p:blipFill>
          <a:blip r:embed="rId2"/>
          <a:stretch>
            <a:fillRect/>
          </a:stretch>
        </p:blipFill>
        <p:spPr>
          <a:xfrm>
            <a:off x="507557" y="1495910"/>
            <a:ext cx="1575544" cy="1575544"/>
          </a:xfrm>
          <a:prstGeom prst="rect">
            <a:avLst/>
          </a:prstGeom>
        </p:spPr>
      </p:pic>
      <p:pic>
        <p:nvPicPr>
          <p:cNvPr id="1030" name="Picture 6" descr="Make an App for iPhone, iPad and Android - PandaSuite">
            <a:extLst>
              <a:ext uri="{FF2B5EF4-FFF2-40B4-BE49-F238E27FC236}">
                <a16:creationId xmlns:a16="http://schemas.microsoft.com/office/drawing/2014/main" id="{BD479887-5044-E545-86C5-9EEB5C3133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5033" y="5261222"/>
            <a:ext cx="2065344" cy="111928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Timeline&#10;&#10;Description automatically generated">
            <a:extLst>
              <a:ext uri="{FF2B5EF4-FFF2-40B4-BE49-F238E27FC236}">
                <a16:creationId xmlns:a16="http://schemas.microsoft.com/office/drawing/2014/main" id="{BA54ADFD-BAF0-8349-B6A8-01E66DB53B46}"/>
              </a:ext>
            </a:extLst>
          </p:cNvPr>
          <p:cNvPicPr>
            <a:picLocks noChangeAspect="1"/>
          </p:cNvPicPr>
          <p:nvPr/>
        </p:nvPicPr>
        <p:blipFill rotWithShape="1">
          <a:blip r:embed="rId4"/>
          <a:srcRect t="4889"/>
          <a:stretch/>
        </p:blipFill>
        <p:spPr>
          <a:xfrm>
            <a:off x="9311624" y="1047941"/>
            <a:ext cx="2325007" cy="5063179"/>
          </a:xfrm>
          <a:prstGeom prst="rect">
            <a:avLst/>
          </a:prstGeom>
        </p:spPr>
      </p:pic>
      <p:pic>
        <p:nvPicPr>
          <p:cNvPr id="27" name="Picture 26" descr="Graphical user interface, application&#10;&#10;Description automatically generated">
            <a:extLst>
              <a:ext uri="{FF2B5EF4-FFF2-40B4-BE49-F238E27FC236}">
                <a16:creationId xmlns:a16="http://schemas.microsoft.com/office/drawing/2014/main" id="{4AF51CE9-610F-D242-A4EE-0391A3BE29DA}"/>
              </a:ext>
            </a:extLst>
          </p:cNvPr>
          <p:cNvPicPr>
            <a:picLocks noChangeAspect="1"/>
          </p:cNvPicPr>
          <p:nvPr/>
        </p:nvPicPr>
        <p:blipFill rotWithShape="1">
          <a:blip r:embed="rId5"/>
          <a:srcRect t="3056"/>
          <a:stretch/>
        </p:blipFill>
        <p:spPr>
          <a:xfrm>
            <a:off x="6843373" y="1035062"/>
            <a:ext cx="2342017" cy="5045456"/>
          </a:xfrm>
          <a:prstGeom prst="rect">
            <a:avLst/>
          </a:prstGeom>
        </p:spPr>
      </p:pic>
    </p:spTree>
    <p:extLst>
      <p:ext uri="{BB962C8B-B14F-4D97-AF65-F5344CB8AC3E}">
        <p14:creationId xmlns:p14="http://schemas.microsoft.com/office/powerpoint/2010/main" val="2486055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169958B5-5C27-4A9A-983B-AC6A83EFD5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56876" y="1436050"/>
            <a:ext cx="0" cy="1645920"/>
          </a:xfrm>
          <a:prstGeom prst="line">
            <a:avLst/>
          </a:prstGeom>
          <a:ln w="19050">
            <a:solidFill>
              <a:srgbClr val="3D3D3D"/>
            </a:solidFill>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 application, Teams&#10;&#10;Description automatically generated">
            <a:extLst>
              <a:ext uri="{FF2B5EF4-FFF2-40B4-BE49-F238E27FC236}">
                <a16:creationId xmlns:a16="http://schemas.microsoft.com/office/drawing/2014/main" id="{19FE98C4-19BE-FE40-883E-71DF2B124CB8}"/>
              </a:ext>
            </a:extLst>
          </p:cNvPr>
          <p:cNvPicPr>
            <a:picLocks noChangeAspect="1"/>
          </p:cNvPicPr>
          <p:nvPr/>
        </p:nvPicPr>
        <p:blipFill rotWithShape="1">
          <a:blip r:embed="rId2"/>
          <a:srcRect b="38333"/>
          <a:stretch/>
        </p:blipFill>
        <p:spPr>
          <a:xfrm>
            <a:off x="4841545" y="296700"/>
            <a:ext cx="2685579" cy="3680256"/>
          </a:xfrm>
          <a:prstGeom prst="rect">
            <a:avLst/>
          </a:prstGeom>
        </p:spPr>
      </p:pic>
      <p:pic>
        <p:nvPicPr>
          <p:cNvPr id="7" name="Picture 6" descr="Graphical user interface, application, Teams&#10;&#10;Description automatically generated">
            <a:extLst>
              <a:ext uri="{FF2B5EF4-FFF2-40B4-BE49-F238E27FC236}">
                <a16:creationId xmlns:a16="http://schemas.microsoft.com/office/drawing/2014/main" id="{127BEFF9-3568-914B-8087-0D7DF2A68087}"/>
              </a:ext>
            </a:extLst>
          </p:cNvPr>
          <p:cNvPicPr>
            <a:picLocks noChangeAspect="1"/>
          </p:cNvPicPr>
          <p:nvPr/>
        </p:nvPicPr>
        <p:blipFill>
          <a:blip r:embed="rId3"/>
          <a:stretch>
            <a:fillRect/>
          </a:stretch>
        </p:blipFill>
        <p:spPr>
          <a:xfrm>
            <a:off x="8775929" y="206658"/>
            <a:ext cx="2048910" cy="3776793"/>
          </a:xfrm>
          <a:prstGeom prst="rect">
            <a:avLst/>
          </a:prstGeom>
        </p:spPr>
      </p:pic>
      <p:sp useBgFill="1">
        <p:nvSpPr>
          <p:cNvPr id="18" name="Rectangle 17">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ln w="6350" cmpd="sng">
            <a:noFill/>
          </a:ln>
          <a:effectLst/>
        </p:spPr>
        <p:style>
          <a:lnRef idx="1">
            <a:schemeClr val="accent1"/>
          </a:lnRef>
          <a:fillRef idx="3">
            <a:schemeClr val="accent1"/>
          </a:fillRef>
          <a:effectRef idx="2">
            <a:schemeClr val="accent1"/>
          </a:effectRef>
          <a:fontRef idx="minor">
            <a:schemeClr val="lt1"/>
          </a:fontRef>
        </p:style>
      </p:sp>
      <p:pic>
        <p:nvPicPr>
          <p:cNvPr id="9" name="Picture 8" descr="Graphical user interface, text, application, chat or text message&#10;&#10;Description automatically generated">
            <a:extLst>
              <a:ext uri="{FF2B5EF4-FFF2-40B4-BE49-F238E27FC236}">
                <a16:creationId xmlns:a16="http://schemas.microsoft.com/office/drawing/2014/main" id="{699D6FA5-77F0-664D-9C70-CAE381467DA0}"/>
              </a:ext>
            </a:extLst>
          </p:cNvPr>
          <p:cNvPicPr>
            <a:picLocks noChangeAspect="1"/>
          </p:cNvPicPr>
          <p:nvPr/>
        </p:nvPicPr>
        <p:blipFill rotWithShape="1">
          <a:blip r:embed="rId4"/>
          <a:srcRect t="37479"/>
          <a:stretch/>
        </p:blipFill>
        <p:spPr>
          <a:xfrm>
            <a:off x="907145" y="326817"/>
            <a:ext cx="2685595" cy="3650139"/>
          </a:xfrm>
          <a:prstGeom prst="rect">
            <a:avLst/>
          </a:prstGeom>
        </p:spPr>
      </p:pic>
      <p:cxnSp>
        <p:nvCxnSpPr>
          <p:cNvPr id="22" name="Straight Connector 21">
            <a:extLst>
              <a:ext uri="{FF2B5EF4-FFF2-40B4-BE49-F238E27FC236}">
                <a16:creationId xmlns:a16="http://schemas.microsoft.com/office/drawing/2014/main" id="{FF8BD25D-8B66-4F26-8257-6DC0736291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33477" y="1436050"/>
            <a:ext cx="0" cy="1645920"/>
          </a:xfrm>
          <a:prstGeom prst="line">
            <a:avLst/>
          </a:prstGeom>
          <a:ln w="19050">
            <a:solidFill>
              <a:srgbClr val="3D3D3D"/>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52E479-7674-5F49-9E79-15A513399F8B}"/>
              </a:ext>
            </a:extLst>
          </p:cNvPr>
          <p:cNvSpPr>
            <a:spLocks noGrp="1"/>
          </p:cNvSpPr>
          <p:nvPr>
            <p:ph idx="1"/>
          </p:nvPr>
        </p:nvSpPr>
        <p:spPr>
          <a:xfrm>
            <a:off x="6146801" y="4556520"/>
            <a:ext cx="5194300" cy="1691879"/>
          </a:xfrm>
        </p:spPr>
        <p:txBody>
          <a:bodyPr>
            <a:normAutofit/>
          </a:bodyPr>
          <a:lstStyle/>
          <a:p>
            <a:pPr marL="305435" indent="-305435"/>
            <a:r>
              <a:rPr lang="en-US">
                <a:ea typeface="+mn-lt"/>
                <a:cs typeface="+mn-lt"/>
              </a:rPr>
              <a:t>Talks through your symptoms</a:t>
            </a:r>
          </a:p>
          <a:p>
            <a:pPr marL="305435" indent="-305435"/>
            <a:r>
              <a:rPr lang="en-US">
                <a:ea typeface="+mn-lt"/>
                <a:cs typeface="+mn-lt"/>
              </a:rPr>
              <a:t>Gives feedback on your symptoms</a:t>
            </a:r>
          </a:p>
          <a:p>
            <a:pPr marL="305435" indent="-305435"/>
            <a:r>
              <a:rPr lang="en-US">
                <a:ea typeface="+mn-lt"/>
                <a:cs typeface="+mn-lt"/>
              </a:rPr>
              <a:t>Guide you to the right service based on your condition</a:t>
            </a:r>
          </a:p>
          <a:p>
            <a:pPr marL="305435" indent="-305435"/>
            <a:endParaRPr lang="en-US"/>
          </a:p>
        </p:txBody>
      </p:sp>
      <p:sp>
        <p:nvSpPr>
          <p:cNvPr id="10" name="Rounded Rectangle 9">
            <a:extLst>
              <a:ext uri="{FF2B5EF4-FFF2-40B4-BE49-F238E27FC236}">
                <a16:creationId xmlns:a16="http://schemas.microsoft.com/office/drawing/2014/main" id="{4782C4DE-3554-FE40-B719-36CF6DAE2317}"/>
              </a:ext>
            </a:extLst>
          </p:cNvPr>
          <p:cNvSpPr/>
          <p:nvPr/>
        </p:nvSpPr>
        <p:spPr>
          <a:xfrm>
            <a:off x="626427" y="4550026"/>
            <a:ext cx="2910626" cy="1548066"/>
          </a:xfrm>
          <a:prstGeom prst="roundRect">
            <a:avLst>
              <a:gd name="adj" fmla="val 23294"/>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BFF808-01C6-F148-A892-C8E838F61628}"/>
              </a:ext>
            </a:extLst>
          </p:cNvPr>
          <p:cNvSpPr>
            <a:spLocks noGrp="1"/>
          </p:cNvSpPr>
          <p:nvPr>
            <p:ph type="title"/>
          </p:nvPr>
        </p:nvSpPr>
        <p:spPr>
          <a:xfrm>
            <a:off x="919736" y="5027818"/>
            <a:ext cx="2461682" cy="557706"/>
          </a:xfrm>
        </p:spPr>
        <p:txBody>
          <a:bodyPr anchor="ctr">
            <a:normAutofit fontScale="90000"/>
          </a:bodyPr>
          <a:lstStyle/>
          <a:p>
            <a:r>
              <a:rPr lang="en-US" b="1" dirty="0">
                <a:solidFill>
                  <a:schemeClr val="tx1"/>
                </a:solidFill>
              </a:rPr>
              <a:t>AI CHATBOT</a:t>
            </a:r>
          </a:p>
        </p:txBody>
      </p:sp>
    </p:spTree>
    <p:extLst>
      <p:ext uri="{BB962C8B-B14F-4D97-AF65-F5344CB8AC3E}">
        <p14:creationId xmlns:p14="http://schemas.microsoft.com/office/powerpoint/2010/main" val="362949963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B5D795CF-5F70-4821-BB11-0B2B8FCCD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B1AC31-0B6C-4781-BA06-16BE17F8A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8BFF808-01C6-F148-A892-C8E838F61628}"/>
              </a:ext>
            </a:extLst>
          </p:cNvPr>
          <p:cNvSpPr>
            <a:spLocks noGrp="1"/>
          </p:cNvSpPr>
          <p:nvPr>
            <p:ph type="title"/>
          </p:nvPr>
        </p:nvSpPr>
        <p:spPr>
          <a:xfrm>
            <a:off x="4579243" y="1419225"/>
            <a:ext cx="6798608" cy="2085869"/>
          </a:xfrm>
        </p:spPr>
        <p:txBody>
          <a:bodyPr vert="horz" lIns="91440" tIns="45720" rIns="91440" bIns="45720" rtlCol="0" anchor="b">
            <a:normAutofit/>
          </a:bodyPr>
          <a:lstStyle/>
          <a:p>
            <a:r>
              <a:rPr lang="en-US" sz="3600" dirty="0">
                <a:solidFill>
                  <a:srgbClr val="FFFFFF"/>
                </a:solidFill>
              </a:rPr>
              <a:t>GYM LOCATOR</a:t>
            </a:r>
            <a:br>
              <a:rPr lang="en-US" sz="3600" dirty="0">
                <a:solidFill>
                  <a:srgbClr val="FFFFFF"/>
                </a:solidFill>
              </a:rPr>
            </a:br>
            <a:endParaRPr lang="en-US" sz="3600" dirty="0">
              <a:solidFill>
                <a:srgbClr val="FFFFFF"/>
              </a:solidFill>
            </a:endParaRPr>
          </a:p>
        </p:txBody>
      </p:sp>
      <p:sp>
        <p:nvSpPr>
          <p:cNvPr id="3" name="Content Placeholder 2">
            <a:extLst>
              <a:ext uri="{FF2B5EF4-FFF2-40B4-BE49-F238E27FC236}">
                <a16:creationId xmlns:a16="http://schemas.microsoft.com/office/drawing/2014/main" id="{4152E479-7674-5F49-9E79-15A513399F8B}"/>
              </a:ext>
            </a:extLst>
          </p:cNvPr>
          <p:cNvSpPr>
            <a:spLocks noGrp="1"/>
          </p:cNvSpPr>
          <p:nvPr>
            <p:ph idx="1"/>
          </p:nvPr>
        </p:nvSpPr>
        <p:spPr>
          <a:xfrm>
            <a:off x="4579243" y="3505095"/>
            <a:ext cx="6798608" cy="1733655"/>
          </a:xfrm>
        </p:spPr>
        <p:txBody>
          <a:bodyPr vert="horz" lIns="91440" tIns="45720" rIns="91440" bIns="45720" rtlCol="0" anchor="t">
            <a:normAutofit/>
          </a:bodyPr>
          <a:lstStyle/>
          <a:p>
            <a:pPr marL="0" indent="0">
              <a:buNone/>
            </a:pPr>
            <a:r>
              <a:rPr lang="en-US" sz="1600" cap="all" dirty="0">
                <a:solidFill>
                  <a:srgbClr val="EBEBEB"/>
                </a:solidFill>
              </a:rPr>
              <a:t>Near university of Missouri Kansas city</a:t>
            </a:r>
          </a:p>
          <a:p>
            <a:pPr marL="0" indent="0">
              <a:buNone/>
            </a:pPr>
            <a:endParaRPr lang="en-US" sz="1600" cap="all" dirty="0">
              <a:solidFill>
                <a:srgbClr val="EBEBEB"/>
              </a:solidFill>
            </a:endParaRPr>
          </a:p>
          <a:p>
            <a:pPr marL="0" indent="0">
              <a:buNone/>
            </a:pPr>
            <a:r>
              <a:rPr lang="en-US" sz="1600" cap="all" dirty="0">
                <a:solidFill>
                  <a:srgbClr val="EBEBEB"/>
                </a:solidFill>
              </a:rPr>
              <a:t>Data fetched using google maps</a:t>
            </a:r>
          </a:p>
        </p:txBody>
      </p:sp>
      <p:pic>
        <p:nvPicPr>
          <p:cNvPr id="6" name="Picture 5" descr="A circuit board&#10;&#10;Description automatically generated">
            <a:extLst>
              <a:ext uri="{FF2B5EF4-FFF2-40B4-BE49-F238E27FC236}">
                <a16:creationId xmlns:a16="http://schemas.microsoft.com/office/drawing/2014/main" id="{16E5081A-D9E8-8047-8D8A-08C7AD3349E4}"/>
              </a:ext>
            </a:extLst>
          </p:cNvPr>
          <p:cNvPicPr>
            <a:picLocks noChangeAspect="1"/>
          </p:cNvPicPr>
          <p:nvPr/>
        </p:nvPicPr>
        <p:blipFill>
          <a:blip r:embed="rId2"/>
          <a:stretch>
            <a:fillRect/>
          </a:stretch>
        </p:blipFill>
        <p:spPr>
          <a:xfrm>
            <a:off x="1058469" y="802287"/>
            <a:ext cx="2479450" cy="5509890"/>
          </a:xfrm>
          <a:prstGeom prst="rect">
            <a:avLst/>
          </a:prstGeom>
        </p:spPr>
      </p:pic>
    </p:spTree>
    <p:extLst>
      <p:ext uri="{BB962C8B-B14F-4D97-AF65-F5344CB8AC3E}">
        <p14:creationId xmlns:p14="http://schemas.microsoft.com/office/powerpoint/2010/main" val="3471671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6FA5D-3F7F-4D35-ABDC-4A49C2F857E2}"/>
              </a:ext>
            </a:extLst>
          </p:cNvPr>
          <p:cNvSpPr>
            <a:spLocks noGrp="1"/>
          </p:cNvSpPr>
          <p:nvPr>
            <p:ph type="title"/>
          </p:nvPr>
        </p:nvSpPr>
        <p:spPr/>
        <p:txBody>
          <a:bodyPr/>
          <a:lstStyle/>
          <a:p>
            <a:r>
              <a:rPr lang="en-US" dirty="0"/>
              <a:t>Important Links</a:t>
            </a:r>
          </a:p>
        </p:txBody>
      </p:sp>
      <p:sp>
        <p:nvSpPr>
          <p:cNvPr id="3" name="Content Placeholder 2">
            <a:extLst>
              <a:ext uri="{FF2B5EF4-FFF2-40B4-BE49-F238E27FC236}">
                <a16:creationId xmlns:a16="http://schemas.microsoft.com/office/drawing/2014/main" id="{CD3F0E93-08D5-42C8-B8BB-C882154B0F47}"/>
              </a:ext>
            </a:extLst>
          </p:cNvPr>
          <p:cNvSpPr>
            <a:spLocks noGrp="1"/>
          </p:cNvSpPr>
          <p:nvPr>
            <p:ph idx="1"/>
          </p:nvPr>
        </p:nvSpPr>
        <p:spPr>
          <a:xfrm>
            <a:off x="374574" y="2180496"/>
            <a:ext cx="11236234" cy="3678303"/>
          </a:xfrm>
        </p:spPr>
        <p:txBody>
          <a:bodyPr>
            <a:normAutofit/>
          </a:bodyPr>
          <a:lstStyle/>
          <a:p>
            <a:r>
              <a:rPr lang="en-US" sz="2800" dirty="0"/>
              <a:t>APP WALKTHROUGH: </a:t>
            </a:r>
            <a:r>
              <a:rPr lang="en-US" sz="2800" dirty="0">
                <a:solidFill>
                  <a:srgbClr val="0070C0"/>
                </a:solidFill>
                <a:hlinkClick r:id="rId2">
                  <a:extLst>
                    <a:ext uri="{A12FA001-AC4F-418D-AE19-62706E023703}">
                      <ahyp:hlinkClr xmlns:ahyp="http://schemas.microsoft.com/office/drawing/2018/hyperlinkcolor" val="tx"/>
                    </a:ext>
                  </a:extLst>
                </a:hlinkClick>
              </a:rPr>
              <a:t>https://youtu.be/_JYP4onzUYY</a:t>
            </a:r>
            <a:endParaRPr lang="en-US" sz="2800" dirty="0">
              <a:solidFill>
                <a:srgbClr val="0070C0"/>
              </a:solidFill>
            </a:endParaRPr>
          </a:p>
          <a:p>
            <a:pPr marL="0" indent="0">
              <a:buNone/>
            </a:pPr>
            <a:endParaRPr lang="en-US" sz="2800" dirty="0">
              <a:solidFill>
                <a:schemeClr val="accent6"/>
              </a:solidFill>
            </a:endParaRPr>
          </a:p>
          <a:p>
            <a:r>
              <a:rPr lang="en-US" sz="2800" dirty="0"/>
              <a:t>GITHUB: </a:t>
            </a:r>
            <a:r>
              <a:rPr lang="en-US" sz="2800" dirty="0">
                <a:solidFill>
                  <a:srgbClr val="0070C0"/>
                </a:solidFill>
                <a:hlinkClick r:id="rId3">
                  <a:extLst>
                    <a:ext uri="{A12FA001-AC4F-418D-AE19-62706E023703}">
                      <ahyp:hlinkClr xmlns:ahyp="http://schemas.microsoft.com/office/drawing/2018/hyperlinkcolor" val="tx"/>
                    </a:ext>
                  </a:extLst>
                </a:hlinkClick>
              </a:rPr>
              <a:t>https://</a:t>
            </a:r>
            <a:r>
              <a:rPr lang="en-US" sz="2800" dirty="0" err="1">
                <a:solidFill>
                  <a:srgbClr val="0070C0"/>
                </a:solidFill>
                <a:hlinkClick r:id="rId3">
                  <a:extLst>
                    <a:ext uri="{A12FA001-AC4F-418D-AE19-62706E023703}">
                      <ahyp:hlinkClr xmlns:ahyp="http://schemas.microsoft.com/office/drawing/2018/hyperlinkcolor" val="tx"/>
                    </a:ext>
                  </a:extLst>
                </a:hlinkClick>
              </a:rPr>
              <a:t>github.com</a:t>
            </a:r>
            <a:r>
              <a:rPr lang="en-US" sz="2800" dirty="0">
                <a:solidFill>
                  <a:srgbClr val="0070C0"/>
                </a:solidFill>
                <a:hlinkClick r:id="rId3">
                  <a:extLst>
                    <a:ext uri="{A12FA001-AC4F-418D-AE19-62706E023703}">
                      <ahyp:hlinkClr xmlns:ahyp="http://schemas.microsoft.com/office/drawing/2018/hyperlinkcolor" val="tx"/>
                    </a:ext>
                  </a:extLst>
                </a:hlinkClick>
              </a:rPr>
              <a:t>/</a:t>
            </a:r>
            <a:r>
              <a:rPr lang="en-US" sz="2800" dirty="0" err="1">
                <a:solidFill>
                  <a:srgbClr val="0070C0"/>
                </a:solidFill>
                <a:hlinkClick r:id="rId3">
                  <a:extLst>
                    <a:ext uri="{A12FA001-AC4F-418D-AE19-62706E023703}">
                      <ahyp:hlinkClr xmlns:ahyp="http://schemas.microsoft.com/office/drawing/2018/hyperlinkcolor" val="tx"/>
                    </a:ext>
                  </a:extLst>
                </a:hlinkClick>
              </a:rPr>
              <a:t>dhairyachandra</a:t>
            </a:r>
            <a:r>
              <a:rPr lang="en-US" sz="2800" dirty="0">
                <a:solidFill>
                  <a:srgbClr val="0070C0"/>
                </a:solidFill>
                <a:hlinkClick r:id="rId3">
                  <a:extLst>
                    <a:ext uri="{A12FA001-AC4F-418D-AE19-62706E023703}">
                      <ahyp:hlinkClr xmlns:ahyp="http://schemas.microsoft.com/office/drawing/2018/hyperlinkcolor" val="tx"/>
                    </a:ext>
                  </a:extLst>
                </a:hlinkClick>
              </a:rPr>
              <a:t>/healthCoach_Hackaroo_2020</a:t>
            </a:r>
            <a:endParaRPr lang="en-US" sz="2800" dirty="0">
              <a:solidFill>
                <a:srgbClr val="0070C0"/>
              </a:solidFill>
            </a:endParaRPr>
          </a:p>
        </p:txBody>
      </p:sp>
    </p:spTree>
    <p:extLst>
      <p:ext uri="{BB962C8B-B14F-4D97-AF65-F5344CB8AC3E}">
        <p14:creationId xmlns:p14="http://schemas.microsoft.com/office/powerpoint/2010/main" val="1395123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EEE55-57ED-4080-A8BF-AD612712FFED}"/>
              </a:ext>
            </a:extLst>
          </p:cNvPr>
          <p:cNvSpPr>
            <a:spLocks noGrp="1"/>
          </p:cNvSpPr>
          <p:nvPr>
            <p:ph type="title"/>
          </p:nvPr>
        </p:nvSpPr>
        <p:spPr/>
        <p:txBody>
          <a:bodyPr/>
          <a:lstStyle/>
          <a:p>
            <a:r>
              <a:rPr lang="en-US"/>
              <a:t>About health coach application</a:t>
            </a:r>
          </a:p>
        </p:txBody>
      </p:sp>
      <p:sp>
        <p:nvSpPr>
          <p:cNvPr id="3" name="Content Placeholder 2">
            <a:extLst>
              <a:ext uri="{FF2B5EF4-FFF2-40B4-BE49-F238E27FC236}">
                <a16:creationId xmlns:a16="http://schemas.microsoft.com/office/drawing/2014/main" id="{8D2B8469-6D24-4CEE-B1DC-078C7E82AD3C}"/>
              </a:ext>
            </a:extLst>
          </p:cNvPr>
          <p:cNvSpPr>
            <a:spLocks noGrp="1"/>
          </p:cNvSpPr>
          <p:nvPr>
            <p:ph idx="1"/>
          </p:nvPr>
        </p:nvSpPr>
        <p:spPr/>
        <p:txBody>
          <a:bodyPr/>
          <a:lstStyle/>
          <a:p>
            <a:pPr marL="0" indent="0">
              <a:buNone/>
            </a:pPr>
            <a:r>
              <a:rPr lang="en-US"/>
              <a:t>This app consists of all the features a person requires during this pandemic phase of "work from home". It focuses on physical as well as mental fitness through a perfect combination of features like daily steps, calorie and distance counter along with BMI calculator which helps you know about your body and set fitness goals based on that. And to cater this need, it contains various exercise routines easy to follow from home and also locates nearest gyms around your location. This app also offers amazing nutritious diet plans which will help you to eat healthy. </a:t>
            </a:r>
          </a:p>
          <a:p>
            <a:pPr marL="0" indent="0">
              <a:buNone/>
            </a:pPr>
            <a:r>
              <a:rPr lang="en-US"/>
              <a:t>Mental health is as crucial as physical health in this era of isolation and this app takes care of that aspect as well. It has features like meditational/sleep/relaxing sounds to sooth your mind after a hectic day. The music therapy helps to reduce stress. And it offers motivational videos to keep you going through a tough day! </a:t>
            </a:r>
          </a:p>
          <a:p>
            <a:pPr marL="0" indent="0">
              <a:buNone/>
            </a:pPr>
            <a:r>
              <a:rPr lang="en-US"/>
              <a:t>It has an exceptional chatbot through which you can send in your health symptoms and get a free suggestion and health advice. </a:t>
            </a:r>
          </a:p>
          <a:p>
            <a:pPr marL="0" indent="0">
              <a:buNone/>
            </a:pPr>
            <a:endParaRPr lang="en-US"/>
          </a:p>
        </p:txBody>
      </p:sp>
    </p:spTree>
    <p:extLst>
      <p:ext uri="{BB962C8B-B14F-4D97-AF65-F5344CB8AC3E}">
        <p14:creationId xmlns:p14="http://schemas.microsoft.com/office/powerpoint/2010/main" val="3458826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5" name="Rectangle 144">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146">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9" name="Rectangle 148">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1" name="Rectangle 150">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062" name="Rectangle 152">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descr="Building your First Flutter App | GLUG MVIT">
            <a:extLst>
              <a:ext uri="{FF2B5EF4-FFF2-40B4-BE49-F238E27FC236}">
                <a16:creationId xmlns:a16="http://schemas.microsoft.com/office/drawing/2014/main" id="{3AA89101-2A4B-F94F-B845-5524057DFB4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1440" y="1469789"/>
            <a:ext cx="6834511" cy="4186137"/>
          </a:xfrm>
          <a:prstGeom prst="rect">
            <a:avLst/>
          </a:prstGeom>
          <a:noFill/>
          <a:extLst>
            <a:ext uri="{909E8E84-426E-40DD-AFC4-6F175D3DCCD1}">
              <a14:hiddenFill xmlns:a14="http://schemas.microsoft.com/office/drawing/2010/main">
                <a:solidFill>
                  <a:srgbClr val="FFFFFF"/>
                </a:solidFill>
              </a14:hiddenFill>
            </a:ext>
          </a:extLst>
        </p:spPr>
      </p:pic>
      <p:sp>
        <p:nvSpPr>
          <p:cNvPr id="155" name="Rectangle 154">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95E040B-02D8-D04D-86E0-89C8095FD9AF}"/>
              </a:ext>
            </a:extLst>
          </p:cNvPr>
          <p:cNvSpPr>
            <a:spLocks noGrp="1"/>
          </p:cNvSpPr>
          <p:nvPr>
            <p:ph type="title"/>
          </p:nvPr>
        </p:nvSpPr>
        <p:spPr>
          <a:xfrm>
            <a:off x="8338984" y="2386065"/>
            <a:ext cx="3081576" cy="2085869"/>
          </a:xfrm>
        </p:spPr>
        <p:txBody>
          <a:bodyPr vert="horz" lIns="91440" tIns="45720" rIns="91440" bIns="45720" rtlCol="0" anchor="b">
            <a:normAutofit/>
          </a:bodyPr>
          <a:lstStyle/>
          <a:p>
            <a:r>
              <a:rPr lang="en-US" sz="3600" dirty="0">
                <a:solidFill>
                  <a:srgbClr val="FFFFFF"/>
                </a:solidFill>
              </a:rPr>
              <a:t>FRAMEWORK</a:t>
            </a:r>
            <a:br>
              <a:rPr lang="en-US" sz="3600" dirty="0">
                <a:solidFill>
                  <a:srgbClr val="FFFFFF"/>
                </a:solidFill>
              </a:rPr>
            </a:br>
            <a:r>
              <a:rPr lang="en-US" sz="3600" dirty="0">
                <a:solidFill>
                  <a:srgbClr val="FFFFFF"/>
                </a:solidFill>
              </a:rPr>
              <a:t>USED</a:t>
            </a:r>
          </a:p>
        </p:txBody>
      </p:sp>
      <p:pic>
        <p:nvPicPr>
          <p:cNvPr id="32" name="Picture 6" descr="Make an App for iPhone, iPad and Android - PandaSuite">
            <a:extLst>
              <a:ext uri="{FF2B5EF4-FFF2-40B4-BE49-F238E27FC236}">
                <a16:creationId xmlns:a16="http://schemas.microsoft.com/office/drawing/2014/main" id="{2308A618-979D-784A-9F35-D4F8865FD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0271" y="5271282"/>
            <a:ext cx="2065344" cy="1119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613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0D8D371-08D7-4872-B601-46D3D0C76C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0B6172F1-16E5-41C0-A1C5-E27BA6D19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2E77FE2D-6DE2-45E3-B032-A13CCCEDD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29AE0C48-CD45-4EBE-B06B-10AD14F07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AC1F886F-FAA5-4065-9230-9213156BF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8BD64920-A248-443B-811F-85023BC2F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3934" y="646697"/>
            <a:ext cx="2753496" cy="3273383"/>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E5F778A9-1FF5-4D47-BE70-B84CB5022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6076" y="646697"/>
            <a:ext cx="2753496" cy="3273383"/>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08DD0FD-3FE2-47A0-A5F6-93FBBE3DF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033" y="4020816"/>
            <a:ext cx="11293434" cy="2296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1A209-28CB-CC4E-A324-DF21B0A2DA14}"/>
              </a:ext>
            </a:extLst>
          </p:cNvPr>
          <p:cNvSpPr>
            <a:spLocks noGrp="1"/>
          </p:cNvSpPr>
          <p:nvPr>
            <p:ph type="title"/>
          </p:nvPr>
        </p:nvSpPr>
        <p:spPr>
          <a:xfrm>
            <a:off x="768266" y="4193371"/>
            <a:ext cx="10806474" cy="1302458"/>
          </a:xfrm>
        </p:spPr>
        <p:txBody>
          <a:bodyPr vert="horz" lIns="91440" tIns="45720" rIns="91440" bIns="45720" rtlCol="0" anchor="b">
            <a:normAutofit/>
          </a:bodyPr>
          <a:lstStyle/>
          <a:p>
            <a:r>
              <a:rPr lang="en-US" sz="3600">
                <a:solidFill>
                  <a:srgbClr val="FFFFFF"/>
                </a:solidFill>
              </a:rPr>
              <a:t>Integrations</a:t>
            </a:r>
          </a:p>
        </p:txBody>
      </p:sp>
      <p:sp>
        <p:nvSpPr>
          <p:cNvPr id="87" name="Rectangle 86">
            <a:extLst>
              <a:ext uri="{FF2B5EF4-FFF2-40B4-BE49-F238E27FC236}">
                <a16:creationId xmlns:a16="http://schemas.microsoft.com/office/drawing/2014/main" id="{68BA4467-BD13-4C7A-B813-EBB531CF5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199"/>
            <a:ext cx="5608482" cy="9499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88">
            <a:extLst>
              <a:ext uri="{FF2B5EF4-FFF2-40B4-BE49-F238E27FC236}">
                <a16:creationId xmlns:a16="http://schemas.microsoft.com/office/drawing/2014/main" id="{41FF57A8-3A34-4D53-BC74-A7399AE2F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3934" y="453643"/>
            <a:ext cx="5591533" cy="9855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91" name="Rectangle 90">
            <a:extLst>
              <a:ext uri="{FF2B5EF4-FFF2-40B4-BE49-F238E27FC236}">
                <a16:creationId xmlns:a16="http://schemas.microsoft.com/office/drawing/2014/main" id="{531F8405-037B-4351-8562-DB742617B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642657"/>
            <a:ext cx="2753496" cy="3273383"/>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descr="Health Records on iPhone | MEDITECH">
            <a:extLst>
              <a:ext uri="{FF2B5EF4-FFF2-40B4-BE49-F238E27FC236}">
                <a16:creationId xmlns:a16="http://schemas.microsoft.com/office/drawing/2014/main" id="{4C9A1929-EBE6-1642-87CE-ED11F52CC8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7398" y="1943522"/>
            <a:ext cx="2429755" cy="668182"/>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B7D5E72A-DD2A-419F-B801-9CD69F82F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8374" y="649814"/>
            <a:ext cx="2753496" cy="3273383"/>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0" descr="Guide on How to pair the Mi Band with the Google Fit - Suddl">
            <a:extLst>
              <a:ext uri="{FF2B5EF4-FFF2-40B4-BE49-F238E27FC236}">
                <a16:creationId xmlns:a16="http://schemas.microsoft.com/office/drawing/2014/main" id="{BD3E3975-5092-4E46-90A3-D18D7F3EC9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69240" y="1468300"/>
            <a:ext cx="2424909" cy="16186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ow to Use Samsung Health on Galaxy Watch Active &amp; Active 2 - TizenHelp">
            <a:extLst>
              <a:ext uri="{FF2B5EF4-FFF2-40B4-BE49-F238E27FC236}">
                <a16:creationId xmlns:a16="http://schemas.microsoft.com/office/drawing/2014/main" id="{1892CF35-5202-A444-A768-C3A4D1B9854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11383" y="1673744"/>
            <a:ext cx="2428325" cy="120773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ow To Avoid Paying for Google Maps on Your Real Estate Website |  Propertybase">
            <a:extLst>
              <a:ext uri="{FF2B5EF4-FFF2-40B4-BE49-F238E27FC236}">
                <a16:creationId xmlns:a16="http://schemas.microsoft.com/office/drawing/2014/main" id="{5F16E10C-64F5-4F47-B33E-675E7DF0237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156943" y="1610008"/>
            <a:ext cx="2427657" cy="1335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798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CC802-EBAD-414F-8EAA-A203C5A578D8}"/>
              </a:ext>
            </a:extLst>
          </p:cNvPr>
          <p:cNvSpPr>
            <a:spLocks noGrp="1"/>
          </p:cNvSpPr>
          <p:nvPr>
            <p:ph type="title"/>
          </p:nvPr>
        </p:nvSpPr>
        <p:spPr/>
        <p:txBody>
          <a:bodyPr/>
          <a:lstStyle/>
          <a:p>
            <a:r>
              <a:rPr lang="en-US" sz="3200" dirty="0"/>
              <a:t>FEATURES</a:t>
            </a:r>
            <a:endParaRPr lang="en-US" dirty="0"/>
          </a:p>
        </p:txBody>
      </p:sp>
      <p:sp>
        <p:nvSpPr>
          <p:cNvPr id="6" name="Frame 5">
            <a:extLst>
              <a:ext uri="{FF2B5EF4-FFF2-40B4-BE49-F238E27FC236}">
                <a16:creationId xmlns:a16="http://schemas.microsoft.com/office/drawing/2014/main" id="{146AFA8D-4A55-2448-9974-24EB08F04F1E}"/>
              </a:ext>
            </a:extLst>
          </p:cNvPr>
          <p:cNvSpPr/>
          <p:nvPr/>
        </p:nvSpPr>
        <p:spPr>
          <a:xfrm>
            <a:off x="451692" y="1905918"/>
            <a:ext cx="3723701" cy="4704202"/>
          </a:xfrm>
          <a:prstGeom prst="frame">
            <a:avLst>
              <a:gd name="adj1" fmla="val 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080134A7-05C8-B940-BD6B-8D29684A525B}"/>
              </a:ext>
            </a:extLst>
          </p:cNvPr>
          <p:cNvSpPr/>
          <p:nvPr/>
        </p:nvSpPr>
        <p:spPr>
          <a:xfrm>
            <a:off x="4258021" y="1905918"/>
            <a:ext cx="3723701" cy="4704202"/>
          </a:xfrm>
          <a:prstGeom prst="frame">
            <a:avLst>
              <a:gd name="adj1" fmla="val 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411DA94F-EFDC-384F-B202-BC1A3859AE9E}"/>
              </a:ext>
            </a:extLst>
          </p:cNvPr>
          <p:cNvSpPr/>
          <p:nvPr/>
        </p:nvSpPr>
        <p:spPr>
          <a:xfrm>
            <a:off x="8064351" y="1905918"/>
            <a:ext cx="3675958" cy="4704202"/>
          </a:xfrm>
          <a:prstGeom prst="frame">
            <a:avLst>
              <a:gd name="adj1" fmla="val 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EE30EC3A-22E1-B342-932D-522FE8C9E98F}"/>
              </a:ext>
            </a:extLst>
          </p:cNvPr>
          <p:cNvSpPr txBox="1"/>
          <p:nvPr/>
        </p:nvSpPr>
        <p:spPr>
          <a:xfrm>
            <a:off x="766529" y="2077641"/>
            <a:ext cx="2927917"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FITNESS &amp; WORKOUT</a:t>
            </a:r>
          </a:p>
        </p:txBody>
      </p:sp>
      <p:sp>
        <p:nvSpPr>
          <p:cNvPr id="10" name="TextBox 9">
            <a:extLst>
              <a:ext uri="{FF2B5EF4-FFF2-40B4-BE49-F238E27FC236}">
                <a16:creationId xmlns:a16="http://schemas.microsoft.com/office/drawing/2014/main" id="{75B4EA56-20DC-B045-A817-F5D5E805DAEC}"/>
              </a:ext>
            </a:extLst>
          </p:cNvPr>
          <p:cNvSpPr txBox="1"/>
          <p:nvPr/>
        </p:nvSpPr>
        <p:spPr>
          <a:xfrm>
            <a:off x="4724791" y="2077642"/>
            <a:ext cx="2742417"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FOOD &amp; NUTRITION</a:t>
            </a:r>
          </a:p>
        </p:txBody>
      </p:sp>
      <p:sp>
        <p:nvSpPr>
          <p:cNvPr id="11" name="TextBox 10">
            <a:extLst>
              <a:ext uri="{FF2B5EF4-FFF2-40B4-BE49-F238E27FC236}">
                <a16:creationId xmlns:a16="http://schemas.microsoft.com/office/drawing/2014/main" id="{83C96F66-760E-7B46-B293-E30B8EE87BA5}"/>
              </a:ext>
            </a:extLst>
          </p:cNvPr>
          <p:cNvSpPr txBox="1"/>
          <p:nvPr/>
        </p:nvSpPr>
        <p:spPr>
          <a:xfrm>
            <a:off x="8752431" y="2077640"/>
            <a:ext cx="2335960"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MENTAL FITNESS</a:t>
            </a:r>
          </a:p>
        </p:txBody>
      </p:sp>
      <p:sp>
        <p:nvSpPr>
          <p:cNvPr id="12" name="TextBox 11">
            <a:extLst>
              <a:ext uri="{FF2B5EF4-FFF2-40B4-BE49-F238E27FC236}">
                <a16:creationId xmlns:a16="http://schemas.microsoft.com/office/drawing/2014/main" id="{F3892AE8-64EF-3743-9973-2778ADA1ACCD}"/>
              </a:ext>
            </a:extLst>
          </p:cNvPr>
          <p:cNvSpPr txBox="1"/>
          <p:nvPr/>
        </p:nvSpPr>
        <p:spPr>
          <a:xfrm>
            <a:off x="766529" y="2753773"/>
            <a:ext cx="2832570" cy="5756641"/>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dirty="0"/>
              <a:t>Daily Steps Counter</a:t>
            </a:r>
          </a:p>
          <a:p>
            <a:pPr marL="285750" indent="-285750">
              <a:lnSpc>
                <a:spcPct val="200000"/>
              </a:lnSpc>
              <a:buFont typeface="Arial" panose="020B0604020202020204" pitchFamily="34" charset="0"/>
              <a:buChar char="•"/>
            </a:pPr>
            <a:r>
              <a:rPr lang="en-US" dirty="0"/>
              <a:t>Distance Calculator</a:t>
            </a:r>
          </a:p>
          <a:p>
            <a:pPr marL="285750" indent="-285750">
              <a:lnSpc>
                <a:spcPct val="200000"/>
              </a:lnSpc>
              <a:buFont typeface="Arial" panose="020B0604020202020204" pitchFamily="34" charset="0"/>
              <a:buChar char="•"/>
            </a:pPr>
            <a:r>
              <a:rPr lang="en-US" dirty="0"/>
              <a:t>Calories Counter</a:t>
            </a:r>
          </a:p>
          <a:p>
            <a:pPr marL="285750" indent="-285750">
              <a:lnSpc>
                <a:spcPct val="200000"/>
              </a:lnSpc>
              <a:buFont typeface="Arial" panose="020B0604020202020204" pitchFamily="34" charset="0"/>
              <a:buChar char="•"/>
            </a:pPr>
            <a:r>
              <a:rPr lang="en-US" dirty="0"/>
              <a:t>BMI Calculator</a:t>
            </a:r>
          </a:p>
          <a:p>
            <a:pPr marL="285750" indent="-285750">
              <a:lnSpc>
                <a:spcPct val="200000"/>
              </a:lnSpc>
              <a:buFont typeface="Arial" panose="020B0604020202020204" pitchFamily="34" charset="0"/>
              <a:buChar char="•"/>
            </a:pPr>
            <a:r>
              <a:rPr lang="en-US" dirty="0"/>
              <a:t>Different Exercise Modes</a:t>
            </a:r>
          </a:p>
          <a:p>
            <a:pPr marL="285750" indent="-285750">
              <a:lnSpc>
                <a:spcPct val="200000"/>
              </a:lnSpc>
              <a:buFont typeface="Arial" panose="020B0604020202020204" pitchFamily="34" charset="0"/>
              <a:buChar char="•"/>
            </a:pPr>
            <a:r>
              <a:rPr lang="en-US" dirty="0"/>
              <a:t>GYM Locator</a:t>
            </a:r>
          </a:p>
          <a:p>
            <a:pPr marL="285750" indent="-285750">
              <a:lnSpc>
                <a:spcPct val="300000"/>
              </a:lnSpc>
              <a:buFont typeface="Arial" panose="020B0604020202020204" pitchFamily="34" charset="0"/>
              <a:buChar char="•"/>
            </a:pPr>
            <a:endParaRPr lang="en-US" dirty="0"/>
          </a:p>
          <a:p>
            <a:pPr marL="285750" indent="-285750">
              <a:lnSpc>
                <a:spcPct val="300000"/>
              </a:lnSpc>
              <a:buFont typeface="Arial" panose="020B0604020202020204" pitchFamily="34" charset="0"/>
              <a:buChar char="•"/>
            </a:pPr>
            <a:endParaRPr lang="en-US" dirty="0"/>
          </a:p>
          <a:p>
            <a:pPr marL="285750" indent="-285750">
              <a:lnSpc>
                <a:spcPct val="300000"/>
              </a:lnSpc>
              <a:buFont typeface="Arial" panose="020B0604020202020204" pitchFamily="34" charset="0"/>
              <a:buChar char="•"/>
            </a:pPr>
            <a:endParaRPr lang="en-US" dirty="0"/>
          </a:p>
        </p:txBody>
      </p:sp>
      <p:sp>
        <p:nvSpPr>
          <p:cNvPr id="13" name="TextBox 12">
            <a:extLst>
              <a:ext uri="{FF2B5EF4-FFF2-40B4-BE49-F238E27FC236}">
                <a16:creationId xmlns:a16="http://schemas.microsoft.com/office/drawing/2014/main" id="{059FF53D-3752-5A42-BA00-060A8ECE9036}"/>
              </a:ext>
            </a:extLst>
          </p:cNvPr>
          <p:cNvSpPr txBox="1"/>
          <p:nvPr/>
        </p:nvSpPr>
        <p:spPr>
          <a:xfrm>
            <a:off x="4716205" y="2753773"/>
            <a:ext cx="2121222" cy="3332900"/>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dirty="0"/>
              <a:t>7 Days Diet Plan</a:t>
            </a:r>
          </a:p>
          <a:p>
            <a:pPr marL="285750" indent="-285750">
              <a:lnSpc>
                <a:spcPct val="200000"/>
              </a:lnSpc>
              <a:buFont typeface="Arial" panose="020B0604020202020204" pitchFamily="34" charset="0"/>
              <a:buChar char="•"/>
            </a:pPr>
            <a:r>
              <a:rPr lang="en-US" dirty="0"/>
              <a:t>Weekly Diet</a:t>
            </a:r>
          </a:p>
          <a:p>
            <a:pPr marL="285750" indent="-285750">
              <a:lnSpc>
                <a:spcPct val="200000"/>
              </a:lnSpc>
              <a:buFont typeface="Arial" panose="020B0604020202020204" pitchFamily="34" charset="0"/>
              <a:buChar char="•"/>
            </a:pPr>
            <a:r>
              <a:rPr lang="en-US" dirty="0"/>
              <a:t>Weight Gain Diet</a:t>
            </a:r>
          </a:p>
          <a:p>
            <a:pPr marL="285750" indent="-285750">
              <a:lnSpc>
                <a:spcPct val="200000"/>
              </a:lnSpc>
              <a:buFont typeface="Arial" panose="020B0604020202020204" pitchFamily="34" charset="0"/>
              <a:buChar char="•"/>
            </a:pPr>
            <a:r>
              <a:rPr lang="en-US" dirty="0"/>
              <a:t>Weight Loss Diet</a:t>
            </a:r>
          </a:p>
          <a:p>
            <a:pPr marL="285750" indent="-285750">
              <a:lnSpc>
                <a:spcPct val="200000"/>
              </a:lnSpc>
              <a:buFont typeface="Arial" panose="020B0604020202020204" pitchFamily="34" charset="0"/>
              <a:buChar char="•"/>
            </a:pPr>
            <a:r>
              <a:rPr lang="en-US" dirty="0"/>
              <a:t>Other Diets</a:t>
            </a:r>
          </a:p>
          <a:p>
            <a:pPr marL="285750" indent="-285750">
              <a:lnSpc>
                <a:spcPct val="200000"/>
              </a:lnSpc>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61299A53-5AA3-EA41-8B29-5C4B6803DCD7}"/>
              </a:ext>
            </a:extLst>
          </p:cNvPr>
          <p:cNvSpPr txBox="1"/>
          <p:nvPr/>
        </p:nvSpPr>
        <p:spPr>
          <a:xfrm>
            <a:off x="8344969" y="2738962"/>
            <a:ext cx="3080502" cy="333290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Sleep Sounds</a:t>
            </a:r>
          </a:p>
          <a:p>
            <a:pPr marL="285750" indent="-285750">
              <a:lnSpc>
                <a:spcPct val="200000"/>
              </a:lnSpc>
              <a:buFont typeface="Arial" panose="020B0604020202020204" pitchFamily="34" charset="0"/>
              <a:buChar char="•"/>
            </a:pPr>
            <a:r>
              <a:rPr lang="en-US" dirty="0"/>
              <a:t>Meditation Music</a:t>
            </a:r>
          </a:p>
          <a:p>
            <a:pPr marL="285750" indent="-285750">
              <a:lnSpc>
                <a:spcPct val="200000"/>
              </a:lnSpc>
              <a:buFont typeface="Arial" panose="020B0604020202020204" pitchFamily="34" charset="0"/>
              <a:buChar char="•"/>
            </a:pPr>
            <a:r>
              <a:rPr lang="en-US" dirty="0"/>
              <a:t>Motivational Videos</a:t>
            </a:r>
          </a:p>
          <a:p>
            <a:pPr marL="285750" indent="-285750">
              <a:lnSpc>
                <a:spcPct val="200000"/>
              </a:lnSpc>
              <a:buFont typeface="Arial" panose="020B0604020202020204" pitchFamily="34" charset="0"/>
              <a:buChar char="•"/>
            </a:pPr>
            <a:r>
              <a:rPr lang="en-US" dirty="0"/>
              <a:t>Reduce Stress</a:t>
            </a:r>
          </a:p>
          <a:p>
            <a:pPr marL="285750" indent="-285750">
              <a:lnSpc>
                <a:spcPct val="200000"/>
              </a:lnSpc>
              <a:buFont typeface="Arial" panose="020B0604020202020204" pitchFamily="34" charset="0"/>
              <a:buChar char="•"/>
            </a:pPr>
            <a:r>
              <a:rPr lang="en-US" dirty="0"/>
              <a:t>Music Therapy</a:t>
            </a:r>
          </a:p>
          <a:p>
            <a:pPr marL="285750" indent="-285750">
              <a:lnSpc>
                <a:spcPct val="200000"/>
              </a:lnSpc>
              <a:buFont typeface="Arial" panose="020B0604020202020204" pitchFamily="34" charset="0"/>
              <a:buChar char="•"/>
            </a:pPr>
            <a:endParaRPr lang="en-US" dirty="0"/>
          </a:p>
        </p:txBody>
      </p:sp>
      <p:sp>
        <p:nvSpPr>
          <p:cNvPr id="15" name="Pentagon 14">
            <a:extLst>
              <a:ext uri="{FF2B5EF4-FFF2-40B4-BE49-F238E27FC236}">
                <a16:creationId xmlns:a16="http://schemas.microsoft.com/office/drawing/2014/main" id="{929FDD87-25CE-7D4C-9FD8-14141AB17FAF}"/>
              </a:ext>
            </a:extLst>
          </p:cNvPr>
          <p:cNvSpPr/>
          <p:nvPr/>
        </p:nvSpPr>
        <p:spPr>
          <a:xfrm flipH="1">
            <a:off x="7238081" y="742628"/>
            <a:ext cx="4502225" cy="906307"/>
          </a:xfrm>
          <a:prstGeom prst="homePlate">
            <a:avLst>
              <a:gd name="adj" fmla="val 43922"/>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A269F1D-53F1-CA44-9A5A-5DDCC9AF2EAD}"/>
              </a:ext>
            </a:extLst>
          </p:cNvPr>
          <p:cNvSpPr txBox="1"/>
          <p:nvPr/>
        </p:nvSpPr>
        <p:spPr>
          <a:xfrm>
            <a:off x="7491003" y="780282"/>
            <a:ext cx="4249305" cy="830997"/>
          </a:xfrm>
          <a:prstGeom prst="rect">
            <a:avLst/>
          </a:prstGeom>
          <a:noFill/>
        </p:spPr>
        <p:txBody>
          <a:bodyPr wrap="none" rtlCol="0">
            <a:spAutoFit/>
          </a:bodyPr>
          <a:lstStyle/>
          <a:p>
            <a:pPr algn="r"/>
            <a:r>
              <a:rPr lang="en-US" sz="2400" b="1" dirty="0">
                <a:solidFill>
                  <a:schemeClr val="tx1">
                    <a:lumMod val="75000"/>
                    <a:lumOff val="25000"/>
                  </a:schemeClr>
                </a:solidFill>
                <a:latin typeface="Calibri" panose="020F0502020204030204" pitchFamily="34" charset="0"/>
                <a:cs typeface="Calibri" panose="020F0502020204030204" pitchFamily="34" charset="0"/>
              </a:rPr>
              <a:t>SYMPTOMS CHECKER CHATBOT </a:t>
            </a:r>
          </a:p>
          <a:p>
            <a:pPr algn="r"/>
            <a:r>
              <a:rPr lang="en-US" sz="2400" b="1" dirty="0">
                <a:solidFill>
                  <a:schemeClr val="tx1">
                    <a:lumMod val="75000"/>
                    <a:lumOff val="25000"/>
                  </a:schemeClr>
                </a:solidFill>
                <a:latin typeface="Calibri" panose="020F0502020204030204" pitchFamily="34" charset="0"/>
                <a:cs typeface="Calibri" panose="020F0502020204030204" pitchFamily="34" charset="0"/>
              </a:rPr>
              <a:t>(WITH COVID DETECTION)</a:t>
            </a:r>
          </a:p>
        </p:txBody>
      </p:sp>
    </p:spTree>
    <p:extLst>
      <p:ext uri="{BB962C8B-B14F-4D97-AF65-F5344CB8AC3E}">
        <p14:creationId xmlns:p14="http://schemas.microsoft.com/office/powerpoint/2010/main" val="2156172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55AC138-9740-4218-B385-7212B0616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1"/>
            <a:ext cx="12188952"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9F6335-0371-4F3F-930B-392D6D1DC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38175"/>
            <a:ext cx="3707477" cy="57626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8BFF808-01C6-F148-A892-C8E838F61628}"/>
              </a:ext>
            </a:extLst>
          </p:cNvPr>
          <p:cNvSpPr>
            <a:spLocks noGrp="1"/>
          </p:cNvSpPr>
          <p:nvPr>
            <p:ph type="title"/>
          </p:nvPr>
        </p:nvSpPr>
        <p:spPr>
          <a:xfrm>
            <a:off x="581193" y="782054"/>
            <a:ext cx="3421229" cy="1013800"/>
          </a:xfrm>
        </p:spPr>
        <p:txBody>
          <a:bodyPr>
            <a:normAutofit/>
          </a:bodyPr>
          <a:lstStyle/>
          <a:p>
            <a:r>
              <a:rPr lang="en-US">
                <a:solidFill>
                  <a:srgbClr val="FFFFFF"/>
                </a:solidFill>
              </a:rPr>
              <a:t>FITNESS &amp; WORKOUT</a:t>
            </a:r>
          </a:p>
        </p:txBody>
      </p:sp>
      <p:grpSp>
        <p:nvGrpSpPr>
          <p:cNvPr id="16" name="Group 15">
            <a:extLst>
              <a:ext uri="{FF2B5EF4-FFF2-40B4-BE49-F238E27FC236}">
                <a16:creationId xmlns:a16="http://schemas.microsoft.com/office/drawing/2014/main" id="{F033A71F-15C6-4BDB-9350-DD59767312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7" name="Rectangle 16">
              <a:extLst>
                <a:ext uri="{FF2B5EF4-FFF2-40B4-BE49-F238E27FC236}">
                  <a16:creationId xmlns:a16="http://schemas.microsoft.com/office/drawing/2014/main" id="{807C5043-1EE4-420F-96A3-423C9A918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A54C521-59DB-482D-A453-A8EBB5E13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F02A08C-88B3-466E-9FF3-923E44959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3" name="Content Placeholder 2">
            <a:extLst>
              <a:ext uri="{FF2B5EF4-FFF2-40B4-BE49-F238E27FC236}">
                <a16:creationId xmlns:a16="http://schemas.microsoft.com/office/drawing/2014/main" id="{4152E479-7674-5F49-9E79-15A513399F8B}"/>
              </a:ext>
            </a:extLst>
          </p:cNvPr>
          <p:cNvSpPr>
            <a:spLocks noGrp="1"/>
          </p:cNvSpPr>
          <p:nvPr>
            <p:ph idx="1"/>
          </p:nvPr>
        </p:nvSpPr>
        <p:spPr>
          <a:xfrm>
            <a:off x="581192" y="1939733"/>
            <a:ext cx="3415633" cy="4317185"/>
          </a:xfrm>
        </p:spPr>
        <p:txBody>
          <a:bodyPr>
            <a:normAutofit/>
          </a:bodyPr>
          <a:lstStyle/>
          <a:p>
            <a:r>
              <a:rPr lang="en-US">
                <a:solidFill>
                  <a:srgbClr val="FFFFFF"/>
                </a:solidFill>
              </a:rPr>
              <a:t>Daily Steps Synced With Apple and Android Health Apps</a:t>
            </a:r>
          </a:p>
          <a:p>
            <a:r>
              <a:rPr lang="en-US">
                <a:solidFill>
                  <a:srgbClr val="FFFFFF"/>
                </a:solidFill>
              </a:rPr>
              <a:t>Distance and Calories count based on steps</a:t>
            </a:r>
          </a:p>
          <a:p>
            <a:r>
              <a:rPr lang="en-US">
                <a:solidFill>
                  <a:srgbClr val="FFFFFF"/>
                </a:solidFill>
              </a:rPr>
              <a:t>BMI Calculator </a:t>
            </a:r>
          </a:p>
          <a:p>
            <a:pPr lvl="1"/>
            <a:r>
              <a:rPr lang="en-US">
                <a:solidFill>
                  <a:srgbClr val="FFFFFF"/>
                </a:solidFill>
              </a:rPr>
              <a:t>Gender</a:t>
            </a:r>
          </a:p>
          <a:p>
            <a:pPr lvl="1"/>
            <a:r>
              <a:rPr lang="en-US">
                <a:solidFill>
                  <a:srgbClr val="FFFFFF"/>
                </a:solidFill>
              </a:rPr>
              <a:t>Height</a:t>
            </a:r>
          </a:p>
          <a:p>
            <a:pPr lvl="1"/>
            <a:r>
              <a:rPr lang="en-US">
                <a:solidFill>
                  <a:srgbClr val="FFFFFF"/>
                </a:solidFill>
              </a:rPr>
              <a:t>Weight </a:t>
            </a:r>
          </a:p>
          <a:p>
            <a:pPr lvl="1"/>
            <a:r>
              <a:rPr lang="en-US">
                <a:solidFill>
                  <a:srgbClr val="FFFFFF"/>
                </a:solidFill>
              </a:rPr>
              <a:t>Age</a:t>
            </a:r>
          </a:p>
          <a:p>
            <a:r>
              <a:rPr lang="en-US">
                <a:solidFill>
                  <a:srgbClr val="FFFFFF"/>
                </a:solidFill>
              </a:rPr>
              <a:t>Heart Rate sensor</a:t>
            </a:r>
          </a:p>
        </p:txBody>
      </p:sp>
      <p:pic>
        <p:nvPicPr>
          <p:cNvPr id="7" name="Picture 6" descr="A picture containing graphical user interface&#10;&#10;Description automatically generated">
            <a:extLst>
              <a:ext uri="{FF2B5EF4-FFF2-40B4-BE49-F238E27FC236}">
                <a16:creationId xmlns:a16="http://schemas.microsoft.com/office/drawing/2014/main" id="{04E708EA-2EF2-6F44-A13E-1792DDB6300B}"/>
              </a:ext>
            </a:extLst>
          </p:cNvPr>
          <p:cNvPicPr>
            <a:picLocks noChangeAspect="1"/>
          </p:cNvPicPr>
          <p:nvPr/>
        </p:nvPicPr>
        <p:blipFill>
          <a:blip r:embed="rId2"/>
          <a:stretch>
            <a:fillRect/>
          </a:stretch>
        </p:blipFill>
        <p:spPr>
          <a:xfrm>
            <a:off x="8743776" y="967673"/>
            <a:ext cx="2293275" cy="5096167"/>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7277EACD-6306-8943-A69F-2DEE2BD7361B}"/>
              </a:ext>
            </a:extLst>
          </p:cNvPr>
          <p:cNvPicPr>
            <a:picLocks noChangeAspect="1"/>
          </p:cNvPicPr>
          <p:nvPr/>
        </p:nvPicPr>
        <p:blipFill>
          <a:blip r:embed="rId3"/>
          <a:stretch>
            <a:fillRect/>
          </a:stretch>
        </p:blipFill>
        <p:spPr>
          <a:xfrm>
            <a:off x="4946852" y="880916"/>
            <a:ext cx="2293275" cy="5096167"/>
          </a:xfrm>
          <a:prstGeom prst="rect">
            <a:avLst/>
          </a:prstGeom>
        </p:spPr>
      </p:pic>
      <p:sp>
        <p:nvSpPr>
          <p:cNvPr id="21" name="Rectangle 20">
            <a:extLst>
              <a:ext uri="{FF2B5EF4-FFF2-40B4-BE49-F238E27FC236}">
                <a16:creationId xmlns:a16="http://schemas.microsoft.com/office/drawing/2014/main" id="{DE382BA9-8DB2-490E-8211-937BEE4E4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8134" y="638173"/>
            <a:ext cx="3686129" cy="575516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B5933FC-E90C-4955-9297-DF099959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180" y="638174"/>
            <a:ext cx="3680469" cy="575516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527060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209EA6-FB9C-4E80-9B63-3BC4C0628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D98868-D6DC-40C4-A67A-26D3EF9B9D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8BFF808-01C6-F148-A892-C8E838F61628}"/>
              </a:ext>
            </a:extLst>
          </p:cNvPr>
          <p:cNvSpPr>
            <a:spLocks noGrp="1"/>
          </p:cNvSpPr>
          <p:nvPr>
            <p:ph type="title"/>
          </p:nvPr>
        </p:nvSpPr>
        <p:spPr>
          <a:xfrm>
            <a:off x="4401850" y="702156"/>
            <a:ext cx="7208958" cy="1013800"/>
          </a:xfrm>
        </p:spPr>
        <p:txBody>
          <a:bodyPr>
            <a:normAutofit/>
          </a:bodyPr>
          <a:lstStyle/>
          <a:p>
            <a:r>
              <a:rPr lang="en-US">
                <a:solidFill>
                  <a:srgbClr val="FFFFFF"/>
                </a:solidFill>
              </a:rPr>
              <a:t>FITNESS &amp; WORKOUT</a:t>
            </a:r>
          </a:p>
        </p:txBody>
      </p:sp>
      <p:grpSp>
        <p:nvGrpSpPr>
          <p:cNvPr id="14" name="Group 13">
            <a:extLst>
              <a:ext uri="{FF2B5EF4-FFF2-40B4-BE49-F238E27FC236}">
                <a16:creationId xmlns:a16="http://schemas.microsoft.com/office/drawing/2014/main" id="{DD45597E-AF81-4397-A735-3DE1D96E82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4AEC0180-A18F-4E78-AFAC-B3659BB794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7DAF487-E053-4DEB-8D83-094FEDB5F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91B89CFB-6047-4883-B0F7-85F750221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4" descr="Timeline&#10;&#10;Description automatically generated">
            <a:extLst>
              <a:ext uri="{FF2B5EF4-FFF2-40B4-BE49-F238E27FC236}">
                <a16:creationId xmlns:a16="http://schemas.microsoft.com/office/drawing/2014/main" id="{4F8C26BB-44D7-614B-80D5-1748513274D3}"/>
              </a:ext>
            </a:extLst>
          </p:cNvPr>
          <p:cNvPicPr>
            <a:picLocks noChangeAspect="1"/>
          </p:cNvPicPr>
          <p:nvPr/>
        </p:nvPicPr>
        <p:blipFill>
          <a:blip r:embed="rId2"/>
          <a:stretch>
            <a:fillRect/>
          </a:stretch>
        </p:blipFill>
        <p:spPr>
          <a:xfrm>
            <a:off x="926198" y="614407"/>
            <a:ext cx="2734438" cy="6076529"/>
          </a:xfrm>
          <a:prstGeom prst="rect">
            <a:avLst/>
          </a:prstGeom>
        </p:spPr>
      </p:pic>
      <p:sp>
        <p:nvSpPr>
          <p:cNvPr id="3" name="Content Placeholder 2">
            <a:extLst>
              <a:ext uri="{FF2B5EF4-FFF2-40B4-BE49-F238E27FC236}">
                <a16:creationId xmlns:a16="http://schemas.microsoft.com/office/drawing/2014/main" id="{4152E479-7674-5F49-9E79-15A513399F8B}"/>
              </a:ext>
            </a:extLst>
          </p:cNvPr>
          <p:cNvSpPr>
            <a:spLocks noGrp="1"/>
          </p:cNvSpPr>
          <p:nvPr>
            <p:ph idx="1"/>
          </p:nvPr>
        </p:nvSpPr>
        <p:spPr>
          <a:xfrm>
            <a:off x="4401849" y="2180496"/>
            <a:ext cx="7208957" cy="4045683"/>
          </a:xfrm>
        </p:spPr>
        <p:txBody>
          <a:bodyPr>
            <a:normAutofit/>
          </a:bodyPr>
          <a:lstStyle/>
          <a:p>
            <a:r>
              <a:rPr lang="en-US" sz="2800" dirty="0"/>
              <a:t>Different Exercise Modes</a:t>
            </a:r>
          </a:p>
          <a:p>
            <a:pPr lvl="1"/>
            <a:r>
              <a:rPr lang="en-US" sz="2400" dirty="0"/>
              <a:t>Beginners</a:t>
            </a:r>
          </a:p>
          <a:p>
            <a:pPr lvl="1"/>
            <a:r>
              <a:rPr lang="en-US" sz="2400" dirty="0"/>
              <a:t>Intermediate</a:t>
            </a:r>
          </a:p>
          <a:p>
            <a:pPr lvl="1"/>
            <a:r>
              <a:rPr lang="en-US" sz="2400" dirty="0"/>
              <a:t>Advance</a:t>
            </a:r>
          </a:p>
          <a:p>
            <a:pPr lvl="1"/>
            <a:r>
              <a:rPr lang="en-US" sz="2400" dirty="0"/>
              <a:t>Expert</a:t>
            </a:r>
          </a:p>
        </p:txBody>
      </p:sp>
    </p:spTree>
    <p:extLst>
      <p:ext uri="{BB962C8B-B14F-4D97-AF65-F5344CB8AC3E}">
        <p14:creationId xmlns:p14="http://schemas.microsoft.com/office/powerpoint/2010/main" val="658635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169958B5-5C27-4A9A-983B-AC6A83EFD5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56876" y="1436050"/>
            <a:ext cx="0" cy="1645920"/>
          </a:xfrm>
          <a:prstGeom prst="line">
            <a:avLst/>
          </a:prstGeom>
          <a:ln w="19050">
            <a:solidFill>
              <a:srgbClr val="3D3D3D"/>
            </a:solidFill>
          </a:ln>
        </p:spPr>
        <p:style>
          <a:lnRef idx="1">
            <a:schemeClr val="accent1"/>
          </a:lnRef>
          <a:fillRef idx="0">
            <a:schemeClr val="accent1"/>
          </a:fillRef>
          <a:effectRef idx="0">
            <a:schemeClr val="accent1"/>
          </a:effectRef>
          <a:fontRef idx="minor">
            <a:schemeClr val="tx1"/>
          </a:fontRef>
        </p:style>
      </p:cxnSp>
      <p:pic>
        <p:nvPicPr>
          <p:cNvPr id="9" name="Picture 8" descr="Graphical user interface, text, application&#10;&#10;Description automatically generated">
            <a:extLst>
              <a:ext uri="{FF2B5EF4-FFF2-40B4-BE49-F238E27FC236}">
                <a16:creationId xmlns:a16="http://schemas.microsoft.com/office/drawing/2014/main" id="{AA93996A-EE68-844B-8E5A-5DE5CCBE4079}"/>
              </a:ext>
            </a:extLst>
          </p:cNvPr>
          <p:cNvPicPr>
            <a:picLocks noChangeAspect="1"/>
          </p:cNvPicPr>
          <p:nvPr/>
        </p:nvPicPr>
        <p:blipFill>
          <a:blip r:embed="rId2"/>
          <a:stretch>
            <a:fillRect/>
          </a:stretch>
        </p:blipFill>
        <p:spPr>
          <a:xfrm>
            <a:off x="5214329" y="75626"/>
            <a:ext cx="1763341" cy="3918537"/>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0B79EF14-5F5E-BB45-A048-877DFC49E978}"/>
              </a:ext>
            </a:extLst>
          </p:cNvPr>
          <p:cNvPicPr>
            <a:picLocks noChangeAspect="1"/>
          </p:cNvPicPr>
          <p:nvPr/>
        </p:nvPicPr>
        <p:blipFill rotWithShape="1">
          <a:blip r:embed="rId3"/>
          <a:srcRect b="24054"/>
          <a:stretch/>
        </p:blipFill>
        <p:spPr>
          <a:xfrm>
            <a:off x="8566586" y="210205"/>
            <a:ext cx="2338835" cy="3947215"/>
          </a:xfrm>
          <a:prstGeom prst="rect">
            <a:avLst/>
          </a:prstGeom>
        </p:spPr>
      </p:pic>
      <p:sp useBgFill="1">
        <p:nvSpPr>
          <p:cNvPr id="18" name="Rectangle 17">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8BFF808-01C6-F148-A892-C8E838F61628}"/>
              </a:ext>
            </a:extLst>
          </p:cNvPr>
          <p:cNvSpPr>
            <a:spLocks noGrp="1"/>
          </p:cNvSpPr>
          <p:nvPr>
            <p:ph type="title"/>
          </p:nvPr>
        </p:nvSpPr>
        <p:spPr>
          <a:xfrm>
            <a:off x="850899" y="4556520"/>
            <a:ext cx="4923365" cy="1691879"/>
          </a:xfrm>
        </p:spPr>
        <p:txBody>
          <a:bodyPr anchor="ctr">
            <a:normAutofit/>
          </a:bodyPr>
          <a:lstStyle/>
          <a:p>
            <a:r>
              <a:rPr lang="en-US">
                <a:solidFill>
                  <a:schemeClr val="tx2"/>
                </a:solidFill>
              </a:rPr>
              <a:t>Food &amp; Nutrition</a:t>
            </a:r>
          </a:p>
        </p:txBody>
      </p:sp>
      <p:pic>
        <p:nvPicPr>
          <p:cNvPr id="5" name="Picture 4" descr="Graphical user interface, application&#10;&#10;Description automatically generated">
            <a:extLst>
              <a:ext uri="{FF2B5EF4-FFF2-40B4-BE49-F238E27FC236}">
                <a16:creationId xmlns:a16="http://schemas.microsoft.com/office/drawing/2014/main" id="{C906C4A9-01E9-8B44-907B-F2984DD62981}"/>
              </a:ext>
            </a:extLst>
          </p:cNvPr>
          <p:cNvPicPr>
            <a:picLocks noChangeAspect="1"/>
          </p:cNvPicPr>
          <p:nvPr/>
        </p:nvPicPr>
        <p:blipFill rotWithShape="1">
          <a:blip r:embed="rId4"/>
          <a:srcRect b="22039"/>
          <a:stretch/>
        </p:blipFill>
        <p:spPr>
          <a:xfrm>
            <a:off x="870011" y="172965"/>
            <a:ext cx="2338838" cy="4051957"/>
          </a:xfrm>
          <a:prstGeom prst="rect">
            <a:avLst/>
          </a:prstGeom>
        </p:spPr>
      </p:pic>
      <p:cxnSp>
        <p:nvCxnSpPr>
          <p:cNvPr id="22" name="Straight Connector 21">
            <a:extLst>
              <a:ext uri="{FF2B5EF4-FFF2-40B4-BE49-F238E27FC236}">
                <a16:creationId xmlns:a16="http://schemas.microsoft.com/office/drawing/2014/main" id="{FF8BD25D-8B66-4F26-8257-6DC0736291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33477" y="1436050"/>
            <a:ext cx="0" cy="1645920"/>
          </a:xfrm>
          <a:prstGeom prst="line">
            <a:avLst/>
          </a:prstGeom>
          <a:ln w="19050">
            <a:solidFill>
              <a:srgbClr val="3D3D3D"/>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52E479-7674-5F49-9E79-15A513399F8B}"/>
              </a:ext>
            </a:extLst>
          </p:cNvPr>
          <p:cNvSpPr>
            <a:spLocks noGrp="1"/>
          </p:cNvSpPr>
          <p:nvPr>
            <p:ph idx="1"/>
          </p:nvPr>
        </p:nvSpPr>
        <p:spPr>
          <a:xfrm>
            <a:off x="6146801" y="4556520"/>
            <a:ext cx="5194300" cy="1691879"/>
          </a:xfrm>
        </p:spPr>
        <p:txBody>
          <a:bodyPr>
            <a:normAutofit lnSpcReduction="10000"/>
          </a:bodyPr>
          <a:lstStyle/>
          <a:p>
            <a:pPr>
              <a:lnSpc>
                <a:spcPct val="90000"/>
              </a:lnSpc>
            </a:pPr>
            <a:r>
              <a:rPr lang="en-US" sz="1300" b="1"/>
              <a:t>Weekly Diet</a:t>
            </a:r>
          </a:p>
          <a:p>
            <a:pPr lvl="1">
              <a:lnSpc>
                <a:spcPct val="90000"/>
              </a:lnSpc>
            </a:pPr>
            <a:r>
              <a:rPr lang="en-US" sz="1300"/>
              <a:t>7 Days plan (Veg/Non-Veg)</a:t>
            </a:r>
          </a:p>
          <a:p>
            <a:pPr lvl="1">
              <a:lnSpc>
                <a:spcPct val="90000"/>
              </a:lnSpc>
            </a:pPr>
            <a:r>
              <a:rPr lang="en-US" sz="1300"/>
              <a:t>Breakfast, Lunch, Snacks, Dinner</a:t>
            </a:r>
          </a:p>
          <a:p>
            <a:pPr>
              <a:lnSpc>
                <a:spcPct val="90000"/>
              </a:lnSpc>
            </a:pPr>
            <a:r>
              <a:rPr lang="en-US" sz="1300" b="1"/>
              <a:t>Weight Gain Diet</a:t>
            </a:r>
          </a:p>
          <a:p>
            <a:pPr>
              <a:lnSpc>
                <a:spcPct val="90000"/>
              </a:lnSpc>
            </a:pPr>
            <a:r>
              <a:rPr lang="en-US" sz="1300" b="1"/>
              <a:t>Weight Loss Diet</a:t>
            </a:r>
          </a:p>
          <a:p>
            <a:pPr>
              <a:lnSpc>
                <a:spcPct val="90000"/>
              </a:lnSpc>
            </a:pPr>
            <a:r>
              <a:rPr lang="en-US" sz="1300" b="1"/>
              <a:t>Other Diets</a:t>
            </a:r>
          </a:p>
        </p:txBody>
      </p:sp>
    </p:spTree>
    <p:extLst>
      <p:ext uri="{BB962C8B-B14F-4D97-AF65-F5344CB8AC3E}">
        <p14:creationId xmlns:p14="http://schemas.microsoft.com/office/powerpoint/2010/main" val="186452850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F808-01C6-F148-A892-C8E838F61628}"/>
              </a:ext>
            </a:extLst>
          </p:cNvPr>
          <p:cNvSpPr>
            <a:spLocks noGrp="1"/>
          </p:cNvSpPr>
          <p:nvPr>
            <p:ph type="title"/>
          </p:nvPr>
        </p:nvSpPr>
        <p:spPr/>
        <p:txBody>
          <a:bodyPr/>
          <a:lstStyle/>
          <a:p>
            <a:r>
              <a:rPr lang="en-US"/>
              <a:t>Mental fitness</a:t>
            </a:r>
            <a:endParaRPr lang="en-US" dirty="0"/>
          </a:p>
        </p:txBody>
      </p:sp>
      <p:sp>
        <p:nvSpPr>
          <p:cNvPr id="3" name="Content Placeholder 2">
            <a:extLst>
              <a:ext uri="{FF2B5EF4-FFF2-40B4-BE49-F238E27FC236}">
                <a16:creationId xmlns:a16="http://schemas.microsoft.com/office/drawing/2014/main" id="{4152E479-7674-5F49-9E79-15A513399F8B}"/>
              </a:ext>
            </a:extLst>
          </p:cNvPr>
          <p:cNvSpPr>
            <a:spLocks noGrp="1"/>
          </p:cNvSpPr>
          <p:nvPr>
            <p:ph idx="1"/>
          </p:nvPr>
        </p:nvSpPr>
        <p:spPr/>
        <p:txBody>
          <a:bodyPr/>
          <a:lstStyle/>
          <a:p>
            <a:pPr marL="629920" lvl="1" indent="-305435">
              <a:lnSpc>
                <a:spcPct val="200000"/>
              </a:lnSpc>
            </a:pPr>
            <a:r>
              <a:rPr lang="en-US"/>
              <a:t>Sleep Sounds</a:t>
            </a:r>
          </a:p>
          <a:p>
            <a:pPr marL="629920" lvl="1" indent="-305435">
              <a:lnSpc>
                <a:spcPct val="200000"/>
              </a:lnSpc>
            </a:pPr>
            <a:r>
              <a:rPr lang="en-US"/>
              <a:t>Meditation Music</a:t>
            </a:r>
          </a:p>
          <a:p>
            <a:pPr marL="629920" lvl="1" indent="-305435">
              <a:lnSpc>
                <a:spcPct val="200000"/>
              </a:lnSpc>
            </a:pPr>
            <a:r>
              <a:rPr lang="en-US"/>
              <a:t>Motivational Videos</a:t>
            </a:r>
          </a:p>
          <a:p>
            <a:pPr marL="629920" lvl="1" indent="-305435">
              <a:lnSpc>
                <a:spcPct val="200000"/>
              </a:lnSpc>
            </a:pPr>
            <a:r>
              <a:rPr lang="en-US"/>
              <a:t>Reduce Stress</a:t>
            </a:r>
          </a:p>
          <a:p>
            <a:pPr marL="629920" lvl="1" indent="-305435">
              <a:lnSpc>
                <a:spcPct val="200000"/>
              </a:lnSpc>
            </a:pPr>
            <a:r>
              <a:rPr lang="en-US"/>
              <a:t>Music Therapy</a:t>
            </a:r>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F72C9398-578F-EB4D-B27B-694BD295EA16}"/>
              </a:ext>
            </a:extLst>
          </p:cNvPr>
          <p:cNvPicPr>
            <a:picLocks noChangeAspect="1"/>
          </p:cNvPicPr>
          <p:nvPr/>
        </p:nvPicPr>
        <p:blipFill>
          <a:blip r:embed="rId2"/>
          <a:stretch>
            <a:fillRect/>
          </a:stretch>
        </p:blipFill>
        <p:spPr>
          <a:xfrm>
            <a:off x="4113396" y="1868875"/>
            <a:ext cx="2239958" cy="4977685"/>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9DB53F4D-1781-B34D-B533-93CD62FD65CF}"/>
              </a:ext>
            </a:extLst>
          </p:cNvPr>
          <p:cNvPicPr>
            <a:picLocks noChangeAspect="1"/>
          </p:cNvPicPr>
          <p:nvPr/>
        </p:nvPicPr>
        <p:blipFill>
          <a:blip r:embed="rId3"/>
          <a:stretch>
            <a:fillRect/>
          </a:stretch>
        </p:blipFill>
        <p:spPr>
          <a:xfrm>
            <a:off x="6513615" y="1880315"/>
            <a:ext cx="2239958" cy="4977685"/>
          </a:xfrm>
          <a:prstGeom prst="rect">
            <a:avLst/>
          </a:prstGeom>
        </p:spPr>
      </p:pic>
      <p:pic>
        <p:nvPicPr>
          <p:cNvPr id="9" name="Picture 8" descr="Graphical user interface, application, website&#10;&#10;Description automatically generated">
            <a:extLst>
              <a:ext uri="{FF2B5EF4-FFF2-40B4-BE49-F238E27FC236}">
                <a16:creationId xmlns:a16="http://schemas.microsoft.com/office/drawing/2014/main" id="{2EC00593-070B-3646-B4ED-E0320B041DFF}"/>
              </a:ext>
            </a:extLst>
          </p:cNvPr>
          <p:cNvPicPr>
            <a:picLocks noChangeAspect="1"/>
          </p:cNvPicPr>
          <p:nvPr/>
        </p:nvPicPr>
        <p:blipFill rotWithShape="1">
          <a:blip r:embed="rId4"/>
          <a:srcRect b="21690"/>
          <a:stretch/>
        </p:blipFill>
        <p:spPr>
          <a:xfrm>
            <a:off x="8913834" y="1880315"/>
            <a:ext cx="2857234" cy="4972213"/>
          </a:xfrm>
          <a:prstGeom prst="rect">
            <a:avLst/>
          </a:prstGeom>
        </p:spPr>
      </p:pic>
      <p:sp>
        <p:nvSpPr>
          <p:cNvPr id="10" name="TextBox 9">
            <a:extLst>
              <a:ext uri="{FF2B5EF4-FFF2-40B4-BE49-F238E27FC236}">
                <a16:creationId xmlns:a16="http://schemas.microsoft.com/office/drawing/2014/main" id="{243FC9AC-3C10-724B-ACA3-7DA3531CA3EB}"/>
              </a:ext>
            </a:extLst>
          </p:cNvPr>
          <p:cNvSpPr txBox="1"/>
          <p:nvPr/>
        </p:nvSpPr>
        <p:spPr>
          <a:xfrm>
            <a:off x="1558344" y="708338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2497700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otalTime>5</TotalTime>
  <Words>408</Words>
  <Application>Microsoft Macintosh PowerPoint</Application>
  <PresentationFormat>Widescreen</PresentationFormat>
  <Paragraphs>75</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Gill Sans MT</vt:lpstr>
      <vt:lpstr>Wingdings 2</vt:lpstr>
      <vt:lpstr>Dividend</vt:lpstr>
      <vt:lpstr>HEALTH COACH</vt:lpstr>
      <vt:lpstr>About health coach application</vt:lpstr>
      <vt:lpstr>FRAMEWORK USED</vt:lpstr>
      <vt:lpstr>Integrations</vt:lpstr>
      <vt:lpstr>FEATURES</vt:lpstr>
      <vt:lpstr>FITNESS &amp; WORKOUT</vt:lpstr>
      <vt:lpstr>FITNESS &amp; WORKOUT</vt:lpstr>
      <vt:lpstr>Food &amp; Nutrition</vt:lpstr>
      <vt:lpstr>Mental fitness</vt:lpstr>
      <vt:lpstr>AI CHATBOT</vt:lpstr>
      <vt:lpstr>GYM LOCATOR </vt:lpstr>
      <vt:lpstr>Important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COACH</dc:title>
  <dc:creator>Chandra, Dhairya (Student)</dc:creator>
  <cp:lastModifiedBy>Chandra, Dhairya (Student)</cp:lastModifiedBy>
  <cp:revision>2</cp:revision>
  <dcterms:created xsi:type="dcterms:W3CDTF">2020-11-07T00:43:51Z</dcterms:created>
  <dcterms:modified xsi:type="dcterms:W3CDTF">2020-11-07T00:54:46Z</dcterms:modified>
</cp:coreProperties>
</file>